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9"/>
  </p:notesMasterIdLst>
  <p:sldIdLst>
    <p:sldId id="279" r:id="rId2"/>
    <p:sldId id="271" r:id="rId3"/>
    <p:sldId id="258" r:id="rId4"/>
    <p:sldId id="259" r:id="rId5"/>
    <p:sldId id="273" r:id="rId6"/>
    <p:sldId id="288" r:id="rId7"/>
    <p:sldId id="260" r:id="rId8"/>
    <p:sldId id="261" r:id="rId9"/>
    <p:sldId id="274" r:id="rId10"/>
    <p:sldId id="283" r:id="rId11"/>
    <p:sldId id="282" r:id="rId12"/>
    <p:sldId id="285" r:id="rId13"/>
    <p:sldId id="284" r:id="rId14"/>
    <p:sldId id="289" r:id="rId15"/>
    <p:sldId id="286" r:id="rId16"/>
    <p:sldId id="287" r:id="rId17"/>
    <p:sldId id="280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Oct </a:t>
            </a:r>
            <a:r>
              <a:rPr lang="en-US" dirty="0" smtClean="0"/>
              <a:t>14,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Challenge- </a:t>
            </a:r>
            <a:endParaRPr lang="en-US" b="1" dirty="0"/>
          </a:p>
          <a:p>
            <a:pPr lvl="1"/>
            <a:r>
              <a:rPr lang="en-US" b="1" dirty="0" smtClean="0"/>
              <a:t>Convert 1.08 atm to </a:t>
            </a:r>
            <a:r>
              <a:rPr lang="en-US" b="1" dirty="0" smtClean="0"/>
              <a:t>kPa using the factor label method</a:t>
            </a:r>
            <a:endParaRPr lang="en-US" b="1" dirty="0"/>
          </a:p>
          <a:p>
            <a:pPr lvl="1"/>
            <a:endParaRPr lang="en-US" b="1" dirty="0" smtClean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/>
              <a:t>Boyle’s Law </a:t>
            </a:r>
          </a:p>
          <a:p>
            <a:pPr lvl="1"/>
            <a:r>
              <a:rPr lang="en-US" b="1" dirty="0"/>
              <a:t>Charles’ Law</a:t>
            </a:r>
          </a:p>
          <a:p>
            <a:pPr lvl="1"/>
            <a:r>
              <a:rPr lang="en-US" b="1" dirty="0"/>
              <a:t>Gay-Lussac’s Law</a:t>
            </a:r>
          </a:p>
          <a:p>
            <a:pPr lvl="1"/>
            <a:r>
              <a:rPr lang="en-US" b="1" dirty="0" smtClean="0"/>
              <a:t>Avogadro's Law</a:t>
            </a:r>
          </a:p>
          <a:p>
            <a:pPr lvl="1"/>
            <a:r>
              <a:rPr lang="en-US" b="1" dirty="0" smtClean="0"/>
              <a:t>Gas Law Mathematics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9964" y="2603500"/>
            <a:ext cx="3017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 in Separation Lab Report</a:t>
            </a:r>
          </a:p>
          <a:p>
            <a:endParaRPr lang="en-US" dirty="0"/>
          </a:p>
          <a:p>
            <a:r>
              <a:rPr lang="en-US" dirty="0" smtClean="0"/>
              <a:t>Get out PT unit WS for HMK check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Avogadro’s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7688601" cy="3416300"/>
          </a:xfrm>
        </p:spPr>
        <p:txBody>
          <a:bodyPr/>
          <a:lstStyle/>
          <a:p>
            <a:r>
              <a:rPr lang="en-US" b="1" dirty="0" smtClean="0"/>
              <a:t>The amount /number of gas particles present in a sample is measured in terms of moles, </a:t>
            </a:r>
            <a:r>
              <a:rPr lang="en-US" b="1" i="1" dirty="0" smtClean="0"/>
              <a:t>n</a:t>
            </a:r>
          </a:p>
          <a:p>
            <a:r>
              <a:rPr lang="en-US" b="1" dirty="0" smtClean="0"/>
              <a:t>When temperature and pressure are held constant, if the amount of gas is increased, the volume of the sample increases. (e.g. balloon)</a:t>
            </a:r>
          </a:p>
          <a:p>
            <a:r>
              <a:rPr lang="en-US" b="1" dirty="0" smtClean="0"/>
              <a:t>Experiments show that this is a direct proportionality.</a:t>
            </a:r>
          </a:p>
          <a:p>
            <a:r>
              <a:rPr lang="en-US" b="1" dirty="0"/>
              <a:t>Graph is a straight line through the origin.</a:t>
            </a:r>
          </a:p>
          <a:p>
            <a:r>
              <a:rPr lang="en-US" b="1" dirty="0" smtClean="0"/>
              <a:t>From KMT: If there are more particles added, the only way to have the same pressure at the same temperature is to increase the size of the vessel </a:t>
            </a:r>
          </a:p>
        </p:txBody>
      </p:sp>
      <p:pic>
        <p:nvPicPr>
          <p:cNvPr id="7" name="Picture 3" descr="11_18_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555" y="3717433"/>
            <a:ext cx="2814600" cy="306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585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Gas laws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9531" y="2603500"/>
            <a:ext cx="10711543" cy="3353163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Boyle’s Law – P</a:t>
            </a:r>
            <a:r>
              <a:rPr lang="en-US" sz="2000" b="1" dirty="0" smtClean="0">
                <a:sym typeface="Euclid Symbol" panose="05050102010706020507" pitchFamily="18" charset="2"/>
              </a:rPr>
              <a:t> V  </a:t>
            </a: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 Pressure increases, Volume decreases. Vice versa.</a:t>
            </a:r>
            <a:r>
              <a:rPr lang="en-US" sz="1800" b="1" dirty="0"/>
              <a:t> T </a:t>
            </a:r>
            <a:r>
              <a:rPr lang="en-US" sz="1800" b="1" dirty="0" smtClean="0"/>
              <a:t>constant. (n constant)</a:t>
            </a:r>
            <a:endParaRPr lang="en-US" sz="1800" b="1" dirty="0" smtClean="0">
              <a:sym typeface="Euclid Symbol" panose="05050102010706020507" pitchFamily="18" charset="2"/>
            </a:endParaRPr>
          </a:p>
          <a:p>
            <a:r>
              <a:rPr lang="en-US" sz="2000" b="1" dirty="0" smtClean="0">
                <a:sym typeface="Euclid Symbol" panose="05050102010706020507" pitchFamily="18" charset="2"/>
              </a:rPr>
              <a:t>Charles’ Law </a:t>
            </a:r>
            <a:r>
              <a:rPr lang="en-US" sz="2000" b="1" dirty="0"/>
              <a:t>– </a:t>
            </a:r>
            <a:r>
              <a:rPr lang="en-US" sz="2000" b="1" dirty="0" smtClean="0">
                <a:sym typeface="Euclid Symbol" panose="05050102010706020507" pitchFamily="18" charset="2"/>
              </a:rPr>
              <a:t>T  V</a:t>
            </a:r>
            <a:r>
              <a:rPr lang="en-US" sz="2000" b="1" dirty="0">
                <a:sym typeface="Euclid Symbol" panose="05050102010706020507" pitchFamily="18" charset="2"/>
              </a:rPr>
              <a:t> </a:t>
            </a:r>
            <a:r>
              <a:rPr lang="en-US" sz="2000" b="1" dirty="0" smtClean="0">
                <a:sym typeface="Euclid Symbol" panose="05050102010706020507" pitchFamily="18" charset="2"/>
              </a:rPr>
              <a:t>	</a:t>
            </a: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Temperature increases, Volume increases. Vice versa. P constant. </a:t>
            </a:r>
            <a:r>
              <a:rPr lang="en-US" sz="1800" b="1" dirty="0"/>
              <a:t>(n constant)</a:t>
            </a:r>
            <a:endParaRPr lang="en-US" sz="1800" b="1" dirty="0">
              <a:sym typeface="Euclid Symbol" panose="05050102010706020507" pitchFamily="18" charset="2"/>
            </a:endParaRPr>
          </a:p>
          <a:p>
            <a:r>
              <a:rPr lang="en-US" sz="2000" b="1" dirty="0" smtClean="0">
                <a:sym typeface="Euclid Symbol" panose="05050102010706020507" pitchFamily="18" charset="2"/>
              </a:rPr>
              <a:t>Gay-Lussac’s Law </a:t>
            </a:r>
            <a:r>
              <a:rPr lang="en-US" sz="2000" b="1" dirty="0" smtClean="0"/>
              <a:t> –</a:t>
            </a:r>
            <a:r>
              <a:rPr lang="en-US" sz="2000" b="1" dirty="0" smtClean="0">
                <a:sym typeface="Euclid Symbol" panose="05050102010706020507" pitchFamily="18" charset="2"/>
              </a:rPr>
              <a:t> T </a:t>
            </a:r>
            <a:r>
              <a:rPr lang="en-US" sz="2000" b="1" dirty="0" smtClean="0"/>
              <a:t> P</a:t>
            </a:r>
            <a:r>
              <a:rPr lang="en-US" sz="2000" b="1" dirty="0" smtClean="0">
                <a:sym typeface="Euclid Symbol" panose="05050102010706020507" pitchFamily="18" charset="2"/>
              </a:rPr>
              <a:t> </a:t>
            </a: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Temperature increases, Pressure increases, Vice versa. V constant. </a:t>
            </a:r>
            <a:r>
              <a:rPr lang="en-US" sz="1800" b="1" dirty="0" smtClean="0"/>
              <a:t>(n constant)</a:t>
            </a:r>
            <a:endParaRPr lang="en-US" sz="1800" b="1" dirty="0" smtClean="0">
              <a:sym typeface="Euclid Symbol" panose="05050102010706020507" pitchFamily="18" charset="2"/>
            </a:endParaRPr>
          </a:p>
          <a:p>
            <a:r>
              <a:rPr lang="en-US" sz="2000" b="1" dirty="0" smtClean="0">
                <a:sym typeface="Euclid Symbol" panose="05050102010706020507" pitchFamily="18" charset="2"/>
              </a:rPr>
              <a:t>Avogadro’s Law - n </a:t>
            </a:r>
            <a:r>
              <a:rPr lang="en-US" sz="2000" b="1" dirty="0">
                <a:sym typeface="Euclid Symbol" panose="05050102010706020507" pitchFamily="18" charset="2"/>
              </a:rPr>
              <a:t> V </a:t>
            </a:r>
            <a:r>
              <a:rPr lang="en-US" sz="2000" b="1" dirty="0" smtClean="0">
                <a:sym typeface="Euclid Symbol" panose="05050102010706020507" pitchFamily="18" charset="2"/>
              </a:rPr>
              <a:t></a:t>
            </a: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Number of moles of gas increases, Volume increases. Vice versa. P and T constant.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08674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possible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37542" cy="3416300"/>
          </a:xfrm>
        </p:spPr>
        <p:txBody>
          <a:bodyPr/>
          <a:lstStyle/>
          <a:p>
            <a:r>
              <a:rPr lang="en-US" b="1" dirty="0" smtClean="0"/>
              <a:t>Variables may be directly or indirectly related.</a:t>
            </a:r>
          </a:p>
          <a:p>
            <a:r>
              <a:rPr lang="en-US" b="1" dirty="0" smtClean="0"/>
              <a:t>For direct variation, as one goes up, the other goes up. And if one goes down, the other goes down.    X</a:t>
            </a:r>
            <a:r>
              <a:rPr lang="en-US" b="1" dirty="0" smtClean="0">
                <a:sym typeface="Symbol" panose="05050102010706020507" pitchFamily="18" charset="2"/>
              </a:rPr>
              <a:t>Y  and XY   They are in sync.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For indirect variation, as one goes up, the other goes down. XY  and XY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For direct variation, the graph of X vs Y is a line: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For indirect variation, the graph is a curve: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Direct: 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Indirect: </a:t>
            </a:r>
            <a:endParaRPr lang="en-US" b="1" dirty="0"/>
          </a:p>
        </p:txBody>
      </p:sp>
      <p:pic>
        <p:nvPicPr>
          <p:cNvPr id="4" name="Picture 28" descr="10_07_Figure_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11" b="21687"/>
          <a:stretch/>
        </p:blipFill>
        <p:spPr bwMode="auto">
          <a:xfrm>
            <a:off x="6641589" y="4530591"/>
            <a:ext cx="2322998" cy="193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 descr="10_07_Figure_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7" r="51390" b="20646"/>
          <a:stretch/>
        </p:blipFill>
        <p:spPr bwMode="auto">
          <a:xfrm>
            <a:off x="9092038" y="4530591"/>
            <a:ext cx="2459866" cy="1965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671182" y="4797805"/>
          <a:ext cx="324485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" imgW="1536480" imgH="393480" progId="Equation.DSMT4">
                  <p:embed/>
                </p:oleObj>
              </mc:Choice>
              <mc:Fallback>
                <p:oleObj name="Equation" r:id="rId4" imgW="15364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71182" y="4797805"/>
                        <a:ext cx="3244850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671182" y="5603081"/>
          <a:ext cx="35941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6" imgW="1701720" imgH="393480" progId="Equation.DSMT4">
                  <p:embed/>
                </p:oleObj>
              </mc:Choice>
              <mc:Fallback>
                <p:oleObj name="Equation" r:id="rId6" imgW="1701720" imgH="393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71182" y="5603081"/>
                        <a:ext cx="3594100" cy="83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194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Mathematics of Gas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For Boyles Law, P and V are inversely related so the equation                   can be used to solve. </a:t>
            </a:r>
          </a:p>
          <a:p>
            <a:r>
              <a:rPr lang="en-US" b="1" dirty="0" smtClean="0"/>
              <a:t>For Charles Law, Gay-Lussac Law, and Avogadro’s Law are directly related so the equations you can use all take the same form: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Or Charles Law and Gay-Lussac can be combined to become a combined Law</a:t>
            </a:r>
          </a:p>
          <a:p>
            <a:r>
              <a:rPr lang="en-US" b="1" dirty="0" smtClean="0"/>
              <a:t> Solve by cross multiplying.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530014"/>
              </p:ext>
            </p:extLst>
          </p:nvPr>
        </p:nvGraphicFramePr>
        <p:xfrm>
          <a:off x="1822562" y="4106862"/>
          <a:ext cx="12414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3" imgW="495000" imgH="431640" progId="Equation.DSMT4">
                  <p:embed/>
                </p:oleObj>
              </mc:Choice>
              <mc:Fallback>
                <p:oleObj name="Equation" r:id="rId3" imgW="495000" imgH="431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2562" y="4106862"/>
                        <a:ext cx="124142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965983"/>
              </p:ext>
            </p:extLst>
          </p:nvPr>
        </p:nvGraphicFramePr>
        <p:xfrm>
          <a:off x="3731595" y="4106862"/>
          <a:ext cx="12414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5" imgW="495000" imgH="431640" progId="Equation.DSMT4">
                  <p:embed/>
                </p:oleObj>
              </mc:Choice>
              <mc:Fallback>
                <p:oleObj name="Equation" r:id="rId5" imgW="495000" imgH="431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31595" y="4106862"/>
                        <a:ext cx="124142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401386"/>
              </p:ext>
            </p:extLst>
          </p:nvPr>
        </p:nvGraphicFramePr>
        <p:xfrm>
          <a:off x="5640628" y="4106862"/>
          <a:ext cx="12414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7" imgW="495000" imgH="431640" progId="Equation.DSMT4">
                  <p:embed/>
                </p:oleObj>
              </mc:Choice>
              <mc:Fallback>
                <p:oleObj name="Equation" r:id="rId7" imgW="495000" imgH="431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40628" y="4106862"/>
                        <a:ext cx="124142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035893"/>
              </p:ext>
            </p:extLst>
          </p:nvPr>
        </p:nvGraphicFramePr>
        <p:xfrm>
          <a:off x="7322532" y="4094162"/>
          <a:ext cx="18462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9" imgW="736560" imgH="431640" progId="Equation.DSMT4">
                  <p:embed/>
                </p:oleObj>
              </mc:Choice>
              <mc:Fallback>
                <p:oleObj name="Equation" r:id="rId9" imgW="73656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322532" y="4094162"/>
                        <a:ext cx="1846262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553553"/>
              </p:ext>
            </p:extLst>
          </p:nvPr>
        </p:nvGraphicFramePr>
        <p:xfrm>
          <a:off x="8864798" y="2441574"/>
          <a:ext cx="178593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11" imgW="672840" imgH="228600" progId="Equation.DSMT4">
                  <p:embed/>
                </p:oleObj>
              </mc:Choice>
              <mc:Fallback>
                <p:oleObj name="Equation" r:id="rId11" imgW="672840" imgH="228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864798" y="2441574"/>
                        <a:ext cx="1785938" cy="60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22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</a:t>
            </a:r>
            <a:r>
              <a:rPr lang="en-US" b="1" dirty="0"/>
              <a:t>: A cylinder with a moveable piston has an </a:t>
            </a:r>
            <a:r>
              <a:rPr lang="en-US" b="1" dirty="0" smtClean="0"/>
              <a:t>applied </a:t>
            </a:r>
            <a:r>
              <a:rPr lang="en-US" b="1" dirty="0"/>
              <a:t>pressure of 4.0 atm and a volume of 6.0 L. </a:t>
            </a:r>
            <a:r>
              <a:rPr lang="en-US" b="1" dirty="0" smtClean="0"/>
              <a:t>Will the volume of </a:t>
            </a:r>
            <a:r>
              <a:rPr lang="en-US" b="1" dirty="0"/>
              <a:t>the </a:t>
            </a:r>
            <a:r>
              <a:rPr lang="en-US" b="1" dirty="0" smtClean="0"/>
              <a:t>cylinder be greater or less than 6.0 L if </a:t>
            </a:r>
            <a:r>
              <a:rPr lang="en-US" b="1" dirty="0"/>
              <a:t>the applied pressure </a:t>
            </a:r>
            <a:r>
              <a:rPr lang="en-US" b="1" dirty="0" smtClean="0"/>
              <a:t>is decreased </a:t>
            </a:r>
            <a:r>
              <a:rPr lang="en-US" b="1" dirty="0"/>
              <a:t>to 1.0 </a:t>
            </a:r>
            <a:r>
              <a:rPr lang="en-US" b="1" dirty="0" smtClean="0"/>
              <a:t>atm at a constant temperature? </a:t>
            </a:r>
          </a:p>
          <a:p>
            <a:r>
              <a:rPr lang="en-US" b="1" dirty="0" smtClean="0"/>
              <a:t>What is the new volume? </a:t>
            </a:r>
            <a:endParaRPr lang="en-US" b="1" dirty="0"/>
          </a:p>
          <a:p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007870"/>
              </p:ext>
            </p:extLst>
          </p:nvPr>
        </p:nvGraphicFramePr>
        <p:xfrm>
          <a:off x="7450111" y="5141626"/>
          <a:ext cx="3672806" cy="133581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52562">
                  <a:extLst>
                    <a:ext uri="{9D8B030D-6E8A-4147-A177-3AD203B41FA5}">
                      <a16:colId xmlns:a16="http://schemas.microsoft.com/office/drawing/2014/main" val="752978568"/>
                    </a:ext>
                  </a:extLst>
                </a:gridCol>
                <a:gridCol w="906748">
                  <a:extLst>
                    <a:ext uri="{9D8B030D-6E8A-4147-A177-3AD203B41FA5}">
                      <a16:colId xmlns:a16="http://schemas.microsoft.com/office/drawing/2014/main" val="3822537105"/>
                    </a:ext>
                  </a:extLst>
                </a:gridCol>
                <a:gridCol w="906748">
                  <a:extLst>
                    <a:ext uri="{9D8B030D-6E8A-4147-A177-3AD203B41FA5}">
                      <a16:colId xmlns:a16="http://schemas.microsoft.com/office/drawing/2014/main" val="1456055547"/>
                    </a:ext>
                  </a:extLst>
                </a:gridCol>
                <a:gridCol w="906748">
                  <a:extLst>
                    <a:ext uri="{9D8B030D-6E8A-4147-A177-3AD203B41FA5}">
                      <a16:colId xmlns:a16="http://schemas.microsoft.com/office/drawing/2014/main" val="2497933097"/>
                    </a:ext>
                  </a:extLst>
                </a:gridCol>
              </a:tblGrid>
              <a:tr h="333954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96931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Initial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776853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Final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52406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Effect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260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97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Solve problems using the same strategy as Boyle’s Law</a:t>
            </a:r>
          </a:p>
          <a:p>
            <a:r>
              <a:rPr lang="en-US" b="1" u="sng" dirty="0" smtClean="0"/>
              <a:t>Make sure all temperatures are Kelvin!</a:t>
            </a:r>
          </a:p>
          <a:p>
            <a:r>
              <a:rPr lang="en-US" b="1" dirty="0" smtClean="0"/>
              <a:t>Ex: A sample of gas has a volume of 2.80 L at an unknown temperature. When the sample is submerged in ice water at T = 0</a:t>
            </a:r>
            <a:r>
              <a:rPr lang="en-US" b="1" baseline="30000" dirty="0"/>
              <a:t> ◦</a:t>
            </a:r>
            <a:r>
              <a:rPr lang="en-US" b="1" dirty="0" smtClean="0"/>
              <a:t>C, its volume decreases to 2.57 L. What was its initial temperature?</a:t>
            </a:r>
          </a:p>
          <a:p>
            <a:r>
              <a:rPr lang="en-US" b="1" dirty="0" smtClean="0"/>
              <a:t>Always consider whether the answer you get from a gas problem makes sense qualitatively. Do values increase/decrease as expected?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763414"/>
              </p:ext>
            </p:extLst>
          </p:nvPr>
        </p:nvGraphicFramePr>
        <p:xfrm>
          <a:off x="7450111" y="5141626"/>
          <a:ext cx="3672806" cy="133581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52562">
                  <a:extLst>
                    <a:ext uri="{9D8B030D-6E8A-4147-A177-3AD203B41FA5}">
                      <a16:colId xmlns:a16="http://schemas.microsoft.com/office/drawing/2014/main" val="752978568"/>
                    </a:ext>
                  </a:extLst>
                </a:gridCol>
                <a:gridCol w="906748">
                  <a:extLst>
                    <a:ext uri="{9D8B030D-6E8A-4147-A177-3AD203B41FA5}">
                      <a16:colId xmlns:a16="http://schemas.microsoft.com/office/drawing/2014/main" val="3822537105"/>
                    </a:ext>
                  </a:extLst>
                </a:gridCol>
                <a:gridCol w="906748">
                  <a:extLst>
                    <a:ext uri="{9D8B030D-6E8A-4147-A177-3AD203B41FA5}">
                      <a16:colId xmlns:a16="http://schemas.microsoft.com/office/drawing/2014/main" val="1456055547"/>
                    </a:ext>
                  </a:extLst>
                </a:gridCol>
                <a:gridCol w="906748">
                  <a:extLst>
                    <a:ext uri="{9D8B030D-6E8A-4147-A177-3AD203B41FA5}">
                      <a16:colId xmlns:a16="http://schemas.microsoft.com/office/drawing/2014/main" val="2497933097"/>
                    </a:ext>
                  </a:extLst>
                </a:gridCol>
              </a:tblGrid>
              <a:tr h="333954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96931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Initial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776853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Final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52406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Effect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260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39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Gay-Lussac’s Law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Solve problems using the same strategy as Charles’ Law</a:t>
            </a:r>
          </a:p>
          <a:p>
            <a:r>
              <a:rPr lang="en-US" b="1" u="sng" dirty="0" smtClean="0"/>
              <a:t>Make sure all temperatures are Kelvin!</a:t>
            </a:r>
          </a:p>
          <a:p>
            <a:r>
              <a:rPr lang="en-US" b="1" dirty="0" smtClean="0"/>
              <a:t>Ex: A container of gas is initially at 0.500 atm and 25</a:t>
            </a:r>
            <a:r>
              <a:rPr lang="en-US" b="1" baseline="30000" dirty="0" smtClean="0"/>
              <a:t>◦</a:t>
            </a:r>
            <a:r>
              <a:rPr lang="en-US" b="1" dirty="0" smtClean="0"/>
              <a:t>C. What will the pressure be </a:t>
            </a:r>
            <a:r>
              <a:rPr lang="en-US" b="1" dirty="0"/>
              <a:t>at </a:t>
            </a:r>
            <a:r>
              <a:rPr lang="en-US" b="1" dirty="0" smtClean="0"/>
              <a:t>125</a:t>
            </a:r>
            <a:r>
              <a:rPr lang="en-US" b="1" baseline="30000" dirty="0"/>
              <a:t>◦</a:t>
            </a:r>
            <a:r>
              <a:rPr lang="en-US" b="1" dirty="0" smtClean="0"/>
              <a:t>C?</a:t>
            </a:r>
          </a:p>
          <a:p>
            <a:r>
              <a:rPr lang="en-US" b="1" dirty="0" smtClean="0"/>
              <a:t>Do values increase/decrease as expected?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007870"/>
              </p:ext>
            </p:extLst>
          </p:nvPr>
        </p:nvGraphicFramePr>
        <p:xfrm>
          <a:off x="7450111" y="5141626"/>
          <a:ext cx="3672806" cy="133581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52562">
                  <a:extLst>
                    <a:ext uri="{9D8B030D-6E8A-4147-A177-3AD203B41FA5}">
                      <a16:colId xmlns:a16="http://schemas.microsoft.com/office/drawing/2014/main" val="752978568"/>
                    </a:ext>
                  </a:extLst>
                </a:gridCol>
                <a:gridCol w="906748">
                  <a:extLst>
                    <a:ext uri="{9D8B030D-6E8A-4147-A177-3AD203B41FA5}">
                      <a16:colId xmlns:a16="http://schemas.microsoft.com/office/drawing/2014/main" val="3822537105"/>
                    </a:ext>
                  </a:extLst>
                </a:gridCol>
                <a:gridCol w="906748">
                  <a:extLst>
                    <a:ext uri="{9D8B030D-6E8A-4147-A177-3AD203B41FA5}">
                      <a16:colId xmlns:a16="http://schemas.microsoft.com/office/drawing/2014/main" val="1456055547"/>
                    </a:ext>
                  </a:extLst>
                </a:gridCol>
                <a:gridCol w="906748">
                  <a:extLst>
                    <a:ext uri="{9D8B030D-6E8A-4147-A177-3AD203B41FA5}">
                      <a16:colId xmlns:a16="http://schemas.microsoft.com/office/drawing/2014/main" val="2497933097"/>
                    </a:ext>
                  </a:extLst>
                </a:gridCol>
              </a:tblGrid>
              <a:tr h="333954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96931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Initial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776853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Final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52406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Effect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260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84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State Boyle’s Law.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pPr lvl="1"/>
            <a:r>
              <a:rPr lang="en-US" b="1" dirty="0" smtClean="0"/>
              <a:t>Gas Laws Worksheet 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Energy</a:t>
            </a:r>
            <a:r>
              <a:rPr lang="en-US" b="1" dirty="0"/>
              <a:t>, p38-45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for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There are four variables that can be measured and describe a gas:</a:t>
            </a:r>
          </a:p>
          <a:p>
            <a:pPr lvl="1"/>
            <a:r>
              <a:rPr lang="en-US" b="1" dirty="0" smtClean="0"/>
              <a:t>Pressure, P</a:t>
            </a:r>
          </a:p>
          <a:p>
            <a:pPr lvl="1"/>
            <a:r>
              <a:rPr lang="en-US" b="1" dirty="0" smtClean="0"/>
              <a:t>Volume, V</a:t>
            </a:r>
            <a:endParaRPr lang="en-US" b="1" dirty="0"/>
          </a:p>
          <a:p>
            <a:pPr lvl="1"/>
            <a:r>
              <a:rPr lang="en-US" b="1" dirty="0" smtClean="0"/>
              <a:t>Temperature, T</a:t>
            </a:r>
          </a:p>
          <a:p>
            <a:pPr lvl="1"/>
            <a:r>
              <a:rPr lang="en-US" b="1" dirty="0" smtClean="0"/>
              <a:t>Moles of gas, n</a:t>
            </a:r>
          </a:p>
          <a:p>
            <a:r>
              <a:rPr lang="en-US" b="1" dirty="0" smtClean="0"/>
              <a:t>If you know the measurements for all four of these variables you have a complete description of a sample of gas.</a:t>
            </a:r>
          </a:p>
          <a:p>
            <a:r>
              <a:rPr lang="en-US" b="1" dirty="0" smtClean="0"/>
              <a:t>We will look at how these variables are related to one another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How these relationships are justified by KMT</a:t>
            </a:r>
            <a:endParaRPr lang="en-US" b="1" dirty="0" smtClean="0"/>
          </a:p>
          <a:p>
            <a:r>
              <a:rPr lang="en-US" b="1" dirty="0" smtClean="0"/>
              <a:t>Then we will add mathematics.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61979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Consider any given sample of gas in a compressible container.</a:t>
            </a:r>
          </a:p>
          <a:p>
            <a:r>
              <a:rPr lang="en-US" b="1" dirty="0" smtClean="0"/>
              <a:t>As you compress the gas, what happens to the pressure of the gas?</a:t>
            </a:r>
            <a:endParaRPr lang="en-US" b="1" dirty="0"/>
          </a:p>
          <a:p>
            <a:r>
              <a:rPr lang="en-US" b="1" dirty="0" smtClean="0"/>
              <a:t>Consider a cylinder with a piston attached</a:t>
            </a:r>
          </a:p>
          <a:p>
            <a:r>
              <a:rPr lang="en-US" b="1" dirty="0" smtClean="0"/>
              <a:t>As mass increases, height decreases</a:t>
            </a:r>
          </a:p>
          <a:p>
            <a:r>
              <a:rPr lang="en-US" b="1" dirty="0" smtClean="0"/>
              <a:t>As pressure increases, volume decreases</a:t>
            </a:r>
            <a:endParaRPr lang="en-US" b="1" dirty="0"/>
          </a:p>
        </p:txBody>
      </p:sp>
      <p:pic>
        <p:nvPicPr>
          <p:cNvPr id="4" name="Picture 3" descr="11_13_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377" y="3396708"/>
            <a:ext cx="4694975" cy="2780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67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7023131" cy="3808897"/>
          </a:xfrm>
        </p:spPr>
        <p:txBody>
          <a:bodyPr>
            <a:normAutofit/>
          </a:bodyPr>
          <a:lstStyle/>
          <a:p>
            <a:r>
              <a:rPr lang="en-US" b="1" dirty="0" smtClean="0"/>
              <a:t>You will find that pressure and volume are inversely proportional</a:t>
            </a:r>
          </a:p>
          <a:p>
            <a:r>
              <a:rPr lang="en-US" b="1" dirty="0" smtClean="0"/>
              <a:t>Graph P vs V is a curve.</a:t>
            </a:r>
          </a:p>
          <a:p>
            <a:r>
              <a:rPr lang="en-US" b="1" dirty="0" smtClean="0"/>
              <a:t>From KMT, Pressure is due to collisions of gas particles with the walls of the container.</a:t>
            </a:r>
          </a:p>
          <a:p>
            <a:r>
              <a:rPr lang="en-US" b="1" dirty="0" smtClean="0"/>
              <a:t>If the container is flexible, as you compress a gas (V</a:t>
            </a:r>
            <a:r>
              <a:rPr lang="en-US" b="1" dirty="0" smtClean="0">
                <a:sym typeface="Symbol" panose="05050102010706020507" pitchFamily="18" charset="2"/>
              </a:rPr>
              <a:t>)</a:t>
            </a:r>
            <a:r>
              <a:rPr lang="en-US" b="1" dirty="0" smtClean="0"/>
              <a:t>, more particles will hit the walls (P</a:t>
            </a:r>
            <a:r>
              <a:rPr lang="en-US" b="1" dirty="0" smtClean="0">
                <a:sym typeface="Symbol" panose="05050102010706020507" pitchFamily="18" charset="2"/>
              </a:rPr>
              <a:t>). 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As you expand a gas</a:t>
            </a:r>
            <a:r>
              <a:rPr lang="en-US" b="1" dirty="0"/>
              <a:t> </a:t>
            </a:r>
            <a:r>
              <a:rPr lang="en-US" b="1" dirty="0" smtClean="0"/>
              <a:t>(V</a:t>
            </a:r>
            <a:r>
              <a:rPr lang="en-US" b="1" dirty="0" smtClean="0">
                <a:sym typeface="Symbol" panose="05050102010706020507" pitchFamily="18" charset="2"/>
              </a:rPr>
              <a:t></a:t>
            </a:r>
            <a:r>
              <a:rPr lang="en-US" b="1" dirty="0">
                <a:sym typeface="Symbol" panose="05050102010706020507" pitchFamily="18" charset="2"/>
              </a:rPr>
              <a:t>)., </a:t>
            </a:r>
            <a:r>
              <a:rPr lang="en-US" b="1" dirty="0" smtClean="0">
                <a:sym typeface="Symbol" panose="05050102010706020507" pitchFamily="18" charset="2"/>
              </a:rPr>
              <a:t>fewer particles will hit the walls </a:t>
            </a:r>
            <a:r>
              <a:rPr lang="en-US" b="1" dirty="0" smtClean="0"/>
              <a:t>(P</a:t>
            </a:r>
            <a:r>
              <a:rPr lang="en-US" b="1" dirty="0" smtClean="0">
                <a:sym typeface="Symbol" panose="05050102010706020507" pitchFamily="18" charset="2"/>
              </a:rPr>
              <a:t>).</a:t>
            </a:r>
            <a:endParaRPr lang="en-US" b="1" dirty="0" smtClean="0"/>
          </a:p>
        </p:txBody>
      </p:sp>
      <p:pic>
        <p:nvPicPr>
          <p:cNvPr id="13329" name="Picture 17" descr="http://www.mentorials.com/site/monographs/high-school/chemistry/images/boyle%27s-law-pressure-volum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313" y="2877260"/>
            <a:ext cx="22860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71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solve gas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225" y="2655015"/>
            <a:ext cx="10461790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Identify given information using units as your guide. Summarize in a table.</a:t>
            </a:r>
          </a:p>
          <a:p>
            <a:r>
              <a:rPr lang="en-US" b="1" dirty="0" smtClean="0"/>
              <a:t>Determine what information is constant and mark with C for initial final and effect.</a:t>
            </a:r>
          </a:p>
          <a:p>
            <a:r>
              <a:rPr lang="en-US" b="1" dirty="0" smtClean="0"/>
              <a:t>If both initial and final values are known, indicate the effect with an up or down arrow.</a:t>
            </a:r>
          </a:p>
          <a:p>
            <a:r>
              <a:rPr lang="en-US" b="1" dirty="0" smtClean="0"/>
              <a:t>Determine the effect for the other variable and predict whether the missing information will be higher or lower than the given information.</a:t>
            </a:r>
          </a:p>
          <a:p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668790"/>
              </p:ext>
            </p:extLst>
          </p:nvPr>
        </p:nvGraphicFramePr>
        <p:xfrm>
          <a:off x="7981405" y="4611187"/>
          <a:ext cx="3287610" cy="146012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52660">
                  <a:extLst>
                    <a:ext uri="{9D8B030D-6E8A-4147-A177-3AD203B41FA5}">
                      <a16:colId xmlns:a16="http://schemas.microsoft.com/office/drawing/2014/main" val="752978568"/>
                    </a:ext>
                  </a:extLst>
                </a:gridCol>
                <a:gridCol w="811650">
                  <a:extLst>
                    <a:ext uri="{9D8B030D-6E8A-4147-A177-3AD203B41FA5}">
                      <a16:colId xmlns:a16="http://schemas.microsoft.com/office/drawing/2014/main" val="3822537105"/>
                    </a:ext>
                  </a:extLst>
                </a:gridCol>
                <a:gridCol w="811650">
                  <a:extLst>
                    <a:ext uri="{9D8B030D-6E8A-4147-A177-3AD203B41FA5}">
                      <a16:colId xmlns:a16="http://schemas.microsoft.com/office/drawing/2014/main" val="1456055547"/>
                    </a:ext>
                  </a:extLst>
                </a:gridCol>
                <a:gridCol w="811650">
                  <a:extLst>
                    <a:ext uri="{9D8B030D-6E8A-4147-A177-3AD203B41FA5}">
                      <a16:colId xmlns:a16="http://schemas.microsoft.com/office/drawing/2014/main" val="2497933097"/>
                    </a:ext>
                  </a:extLst>
                </a:gridCol>
              </a:tblGrid>
              <a:tr h="36503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96931"/>
                  </a:ext>
                </a:extLst>
              </a:tr>
              <a:tr h="36503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Initial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776853"/>
                  </a:ext>
                </a:extLst>
              </a:tr>
              <a:tr h="36503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Final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52406"/>
                  </a:ext>
                </a:extLst>
              </a:tr>
              <a:tr h="36503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Effect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260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94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Law Problem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b="1" dirty="0" smtClean="0"/>
          </a:p>
          <a:p>
            <a:r>
              <a:rPr lang="en-US" sz="2000" b="1" dirty="0" smtClean="0"/>
              <a:t>Method needed for each variable.</a:t>
            </a:r>
          </a:p>
          <a:p>
            <a:r>
              <a:rPr lang="en-US" sz="2000" b="1" dirty="0"/>
              <a:t>V – Size of box</a:t>
            </a:r>
          </a:p>
          <a:p>
            <a:r>
              <a:rPr lang="en-US" sz="2000" b="1" dirty="0" smtClean="0"/>
              <a:t>P – size and boldness of arrow on top of box </a:t>
            </a:r>
          </a:p>
          <a:p>
            <a:r>
              <a:rPr lang="en-US" sz="2000" b="1" dirty="0" smtClean="0"/>
              <a:t>T – Size of arrows on each particle of gas</a:t>
            </a:r>
          </a:p>
          <a:p>
            <a:r>
              <a:rPr lang="en-US" sz="2000" b="1" dirty="0"/>
              <a:t>n</a:t>
            </a:r>
            <a:r>
              <a:rPr lang="en-US" sz="2000" b="1" dirty="0" smtClean="0"/>
              <a:t> – number of particles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7704943" y="3597637"/>
            <a:ext cx="614597" cy="47968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393126" y="3282846"/>
            <a:ext cx="1164979" cy="89940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4" idx="0"/>
          </p:cNvCxnSpPr>
          <p:nvPr/>
        </p:nvCxnSpPr>
        <p:spPr>
          <a:xfrm>
            <a:off x="8012242" y="2948271"/>
            <a:ext cx="0" cy="649366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9975616" y="2888305"/>
            <a:ext cx="0" cy="365760"/>
          </a:xfrm>
          <a:prstGeom prst="straightConnector1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7420131" y="4631960"/>
            <a:ext cx="419725" cy="317792"/>
            <a:chOff x="7420131" y="4631960"/>
            <a:chExt cx="419725" cy="317792"/>
          </a:xfrm>
        </p:grpSpPr>
        <p:sp>
          <p:nvSpPr>
            <p:cNvPr id="10" name="Oval 9"/>
            <p:cNvSpPr/>
            <p:nvPr/>
          </p:nvSpPr>
          <p:spPr>
            <a:xfrm>
              <a:off x="7420131" y="4766872"/>
              <a:ext cx="182880" cy="1828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7591219" y="4631960"/>
              <a:ext cx="248637" cy="17668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8319540" y="4465975"/>
            <a:ext cx="792353" cy="582585"/>
            <a:chOff x="9765752" y="4434623"/>
            <a:chExt cx="792353" cy="582585"/>
          </a:xfrm>
        </p:grpSpPr>
        <p:sp>
          <p:nvSpPr>
            <p:cNvPr id="16" name="Oval 15"/>
            <p:cNvSpPr/>
            <p:nvPr/>
          </p:nvSpPr>
          <p:spPr>
            <a:xfrm>
              <a:off x="9765752" y="4834328"/>
              <a:ext cx="182880" cy="1828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9936840" y="4434623"/>
              <a:ext cx="621265" cy="441477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233582" y="5384617"/>
            <a:ext cx="972301" cy="680804"/>
            <a:chOff x="4964242" y="5338996"/>
            <a:chExt cx="972301" cy="680804"/>
          </a:xfrm>
        </p:grpSpPr>
        <p:grpSp>
          <p:nvGrpSpPr>
            <p:cNvPr id="20" name="Group 19"/>
            <p:cNvGrpSpPr/>
            <p:nvPr/>
          </p:nvGrpSpPr>
          <p:grpSpPr>
            <a:xfrm>
              <a:off x="4964242" y="5338996"/>
              <a:ext cx="419725" cy="317792"/>
              <a:chOff x="7420131" y="4631960"/>
              <a:chExt cx="419725" cy="317792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7420131" y="4766872"/>
                <a:ext cx="182880" cy="1828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V="1">
                <a:off x="7591219" y="4631960"/>
                <a:ext cx="248637" cy="176684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 rot="16200000">
              <a:off x="5567784" y="5565348"/>
              <a:ext cx="419725" cy="317792"/>
              <a:chOff x="7420131" y="4631960"/>
              <a:chExt cx="419725" cy="317792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7420131" y="4766872"/>
                <a:ext cx="182880" cy="1828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flipV="1">
                <a:off x="7591219" y="4631960"/>
                <a:ext cx="248637" cy="176684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 flipH="1" flipV="1">
              <a:off x="5073479" y="5702008"/>
              <a:ext cx="419725" cy="317792"/>
              <a:chOff x="7420131" y="4631960"/>
              <a:chExt cx="419725" cy="317792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7420131" y="4766872"/>
                <a:ext cx="182880" cy="1828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 flipV="1">
                <a:off x="7591219" y="4631960"/>
                <a:ext cx="248637" cy="176684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45"/>
          <p:cNvGrpSpPr/>
          <p:nvPr/>
        </p:nvGrpSpPr>
        <p:grpSpPr>
          <a:xfrm>
            <a:off x="8956410" y="5249705"/>
            <a:ext cx="1539864" cy="814165"/>
            <a:chOff x="7629994" y="5523275"/>
            <a:chExt cx="1539864" cy="814165"/>
          </a:xfrm>
        </p:grpSpPr>
        <p:grpSp>
          <p:nvGrpSpPr>
            <p:cNvPr id="29" name="Group 28"/>
            <p:cNvGrpSpPr/>
            <p:nvPr/>
          </p:nvGrpSpPr>
          <p:grpSpPr>
            <a:xfrm rot="11757585">
              <a:off x="7629994" y="5524873"/>
              <a:ext cx="419725" cy="317792"/>
              <a:chOff x="7420131" y="4631960"/>
              <a:chExt cx="419725" cy="31779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7420131" y="4766872"/>
                <a:ext cx="182880" cy="1828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 flipV="1">
                <a:off x="7591219" y="4631960"/>
                <a:ext cx="248637" cy="176684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/>
            <p:cNvGrpSpPr/>
            <p:nvPr/>
          </p:nvGrpSpPr>
          <p:grpSpPr>
            <a:xfrm rot="14322408">
              <a:off x="7715538" y="5968682"/>
              <a:ext cx="419725" cy="317792"/>
              <a:chOff x="7420131" y="4631960"/>
              <a:chExt cx="419725" cy="317792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7420131" y="4766872"/>
                <a:ext cx="182880" cy="1828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flipV="1">
                <a:off x="7591219" y="4631960"/>
                <a:ext cx="248637" cy="176684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8197557" y="5523275"/>
              <a:ext cx="972301" cy="680804"/>
              <a:chOff x="4964242" y="5338996"/>
              <a:chExt cx="972301" cy="680804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4964242" y="5338996"/>
                <a:ext cx="419725" cy="317792"/>
                <a:chOff x="7420131" y="4631960"/>
                <a:chExt cx="419725" cy="317792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7420131" y="4766872"/>
                  <a:ext cx="182880" cy="18288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5" name="Straight Arrow Connector 44"/>
                <p:cNvCxnSpPr/>
                <p:nvPr/>
              </p:nvCxnSpPr>
              <p:spPr>
                <a:xfrm flipV="1">
                  <a:off x="7591219" y="4631960"/>
                  <a:ext cx="248637" cy="176684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oup 37"/>
              <p:cNvGrpSpPr/>
              <p:nvPr/>
            </p:nvGrpSpPr>
            <p:grpSpPr>
              <a:xfrm rot="16200000">
                <a:off x="5567784" y="5565348"/>
                <a:ext cx="419725" cy="317792"/>
                <a:chOff x="7420131" y="4631960"/>
                <a:chExt cx="419725" cy="317792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7420131" y="4766872"/>
                  <a:ext cx="182880" cy="18288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3" name="Straight Arrow Connector 42"/>
                <p:cNvCxnSpPr/>
                <p:nvPr/>
              </p:nvCxnSpPr>
              <p:spPr>
                <a:xfrm flipV="1">
                  <a:off x="7591219" y="4631960"/>
                  <a:ext cx="248637" cy="176684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oup 38"/>
              <p:cNvGrpSpPr/>
              <p:nvPr/>
            </p:nvGrpSpPr>
            <p:grpSpPr>
              <a:xfrm flipH="1" flipV="1">
                <a:off x="5073479" y="5702008"/>
                <a:ext cx="419725" cy="317792"/>
                <a:chOff x="7420131" y="4631960"/>
                <a:chExt cx="419725" cy="317792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7420131" y="4766872"/>
                  <a:ext cx="182880" cy="18288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" name="Straight Arrow Connector 40"/>
                <p:cNvCxnSpPr/>
                <p:nvPr/>
              </p:nvCxnSpPr>
              <p:spPr>
                <a:xfrm flipV="1">
                  <a:off x="7591219" y="4631960"/>
                  <a:ext cx="248637" cy="176684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38528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</a:t>
            </a:r>
            <a:r>
              <a:rPr lang="en-US" b="1" dirty="0"/>
              <a:t>: A cylinder with a moveable piston has an </a:t>
            </a:r>
            <a:r>
              <a:rPr lang="en-US" b="1" dirty="0" smtClean="0"/>
              <a:t>applied </a:t>
            </a:r>
            <a:r>
              <a:rPr lang="en-US" b="1" dirty="0"/>
              <a:t>pressure of 4.0 atm and a volume of 6.0 L. </a:t>
            </a:r>
            <a:r>
              <a:rPr lang="en-US" b="1" dirty="0" smtClean="0"/>
              <a:t>Will the volume of </a:t>
            </a:r>
            <a:r>
              <a:rPr lang="en-US" b="1" dirty="0"/>
              <a:t>the </a:t>
            </a:r>
            <a:r>
              <a:rPr lang="en-US" b="1" dirty="0" smtClean="0"/>
              <a:t>cylinder be greater or less than 6.0 L if </a:t>
            </a:r>
            <a:r>
              <a:rPr lang="en-US" b="1" dirty="0"/>
              <a:t>the applied pressure </a:t>
            </a:r>
            <a:r>
              <a:rPr lang="en-US" b="1" dirty="0" smtClean="0"/>
              <a:t>is decreased </a:t>
            </a:r>
            <a:r>
              <a:rPr lang="en-US" b="1" dirty="0"/>
              <a:t>to 1.0 </a:t>
            </a:r>
            <a:r>
              <a:rPr lang="en-US" b="1" dirty="0" smtClean="0"/>
              <a:t>atm at a constant temperature?</a:t>
            </a:r>
            <a:endParaRPr lang="en-US" b="1" dirty="0"/>
          </a:p>
          <a:p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94673"/>
              </p:ext>
            </p:extLst>
          </p:nvPr>
        </p:nvGraphicFramePr>
        <p:xfrm>
          <a:off x="2911815" y="4311650"/>
          <a:ext cx="5003206" cy="204778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97609">
                  <a:extLst>
                    <a:ext uri="{9D8B030D-6E8A-4147-A177-3AD203B41FA5}">
                      <a16:colId xmlns:a16="http://schemas.microsoft.com/office/drawing/2014/main" val="752978568"/>
                    </a:ext>
                  </a:extLst>
                </a:gridCol>
                <a:gridCol w="1235199">
                  <a:extLst>
                    <a:ext uri="{9D8B030D-6E8A-4147-A177-3AD203B41FA5}">
                      <a16:colId xmlns:a16="http://schemas.microsoft.com/office/drawing/2014/main" val="3822537105"/>
                    </a:ext>
                  </a:extLst>
                </a:gridCol>
                <a:gridCol w="1235199">
                  <a:extLst>
                    <a:ext uri="{9D8B030D-6E8A-4147-A177-3AD203B41FA5}">
                      <a16:colId xmlns:a16="http://schemas.microsoft.com/office/drawing/2014/main" val="1456055547"/>
                    </a:ext>
                  </a:extLst>
                </a:gridCol>
                <a:gridCol w="1235199">
                  <a:extLst>
                    <a:ext uri="{9D8B030D-6E8A-4147-A177-3AD203B41FA5}">
                      <a16:colId xmlns:a16="http://schemas.microsoft.com/office/drawing/2014/main" val="2497933097"/>
                    </a:ext>
                  </a:extLst>
                </a:gridCol>
              </a:tblGrid>
              <a:tr h="511946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96931"/>
                  </a:ext>
                </a:extLst>
              </a:tr>
              <a:tr h="51194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Initial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776853"/>
                  </a:ext>
                </a:extLst>
              </a:tr>
              <a:tr h="51194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Final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52406"/>
                  </a:ext>
                </a:extLst>
              </a:tr>
              <a:tr h="51194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Effect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260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7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649643" cy="3416300"/>
          </a:xfrm>
        </p:spPr>
        <p:txBody>
          <a:bodyPr/>
          <a:lstStyle/>
          <a:p>
            <a:r>
              <a:rPr lang="en-US" b="1" dirty="0" smtClean="0"/>
              <a:t>Generally, if temperature increases, then volume increases.</a:t>
            </a:r>
          </a:p>
          <a:p>
            <a:r>
              <a:rPr lang="en-US" b="1" dirty="0" smtClean="0"/>
              <a:t>Specifically you will find they are directly proportional.</a:t>
            </a:r>
          </a:p>
          <a:p>
            <a:r>
              <a:rPr lang="en-US" b="1" dirty="0" smtClean="0"/>
              <a:t>Graph is a straight line through the origin.</a:t>
            </a:r>
            <a:endParaRPr lang="en-US" b="1" dirty="0"/>
          </a:p>
          <a:p>
            <a:r>
              <a:rPr lang="en-US" b="1" dirty="0" smtClean="0"/>
              <a:t>Note: Pressure is held constant and </a:t>
            </a:r>
            <a:r>
              <a:rPr lang="en-US" b="1" u="sng" dirty="0" smtClean="0"/>
              <a:t>T is in Kelvin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From KMT: higher Temp</a:t>
            </a:r>
            <a:r>
              <a:rPr lang="en-US" b="1" dirty="0" smtClean="0">
                <a:sym typeface="Wingdings" panose="05000000000000000000" pitchFamily="2" charset="2"/>
              </a:rPr>
              <a:t> faster particles more collisions Larger volume</a:t>
            </a:r>
            <a:endParaRPr lang="en-US" b="1" dirty="0" smtClean="0"/>
          </a:p>
        </p:txBody>
      </p:sp>
      <p:pic>
        <p:nvPicPr>
          <p:cNvPr id="14345" name="Picture 9" descr="http://chemistry-reference.com/gases/Charles%27s%20Law%20grap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936" y="3171275"/>
            <a:ext cx="3048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18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Gay-Lussac’s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649643" cy="3416300"/>
          </a:xfrm>
        </p:spPr>
        <p:txBody>
          <a:bodyPr/>
          <a:lstStyle/>
          <a:p>
            <a:r>
              <a:rPr lang="en-US" b="1" dirty="0" smtClean="0"/>
              <a:t>Generally, if temperature increases, then pressure increases as we saw in the lab last time. (Note the similarity to Charles’ Law.)</a:t>
            </a:r>
          </a:p>
          <a:p>
            <a:r>
              <a:rPr lang="en-US" b="1" dirty="0" smtClean="0"/>
              <a:t>Specifically you will find they are directly proportional.</a:t>
            </a:r>
          </a:p>
          <a:p>
            <a:r>
              <a:rPr lang="en-US" b="1" dirty="0"/>
              <a:t>Graph is a straight line through the origin.</a:t>
            </a:r>
          </a:p>
          <a:p>
            <a:r>
              <a:rPr lang="en-US" b="1" dirty="0" smtClean="0"/>
              <a:t>Note: Volume is held constant and </a:t>
            </a:r>
            <a:r>
              <a:rPr lang="en-US" b="1" u="sng" dirty="0" smtClean="0"/>
              <a:t>T is in Kelvin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From KMT: higher Temp</a:t>
            </a:r>
            <a:r>
              <a:rPr lang="en-US" b="1" dirty="0" smtClean="0">
                <a:sym typeface="Wingdings" panose="05000000000000000000" pitchFamily="2" charset="2"/>
              </a:rPr>
              <a:t> faster particles more forceful collisions Higher pressure</a:t>
            </a:r>
            <a:endParaRPr lang="en-US" b="1" dirty="0" smtClean="0"/>
          </a:p>
        </p:txBody>
      </p:sp>
      <p:pic>
        <p:nvPicPr>
          <p:cNvPr id="19462" name="Picture 6" descr="http://cimg1.ck12.org/datastreams/f-d%3A1312ab7b2ca3c9ca7d97d8bce295fa98d40c2a8eee53b3ee96b32bea%2BIMAGE%2BIMAGE.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597" y="3094328"/>
            <a:ext cx="2434644" cy="243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1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39939</TotalTime>
  <Words>1111</Words>
  <Application>Microsoft Office PowerPoint</Application>
  <PresentationFormat>Widescreen</PresentationFormat>
  <Paragraphs>157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Century Gothic</vt:lpstr>
      <vt:lpstr>Euclid Symbol</vt:lpstr>
      <vt:lpstr>New Century Schlbk</vt:lpstr>
      <vt:lpstr>Symbol</vt:lpstr>
      <vt:lpstr>Times New Roman</vt:lpstr>
      <vt:lpstr>Wingdings</vt:lpstr>
      <vt:lpstr>Wingdings 3</vt:lpstr>
      <vt:lpstr>Ion Boardroom</vt:lpstr>
      <vt:lpstr>Equation</vt:lpstr>
      <vt:lpstr>Chemistry – Oct 14, 2019 </vt:lpstr>
      <vt:lpstr>Variables for gases</vt:lpstr>
      <vt:lpstr>Boyle’s Law</vt:lpstr>
      <vt:lpstr>Boyle’s Law</vt:lpstr>
      <vt:lpstr>How to solve gas problems</vt:lpstr>
      <vt:lpstr>Gas Law Problem Diagrams</vt:lpstr>
      <vt:lpstr>Boyle’s Law Problem</vt:lpstr>
      <vt:lpstr>Charles’s Law</vt:lpstr>
      <vt:lpstr>Gay-Lussac’s Law</vt:lpstr>
      <vt:lpstr>Avogadro’s Law</vt:lpstr>
      <vt:lpstr>Simple Gas laws Summary</vt:lpstr>
      <vt:lpstr>Two possible options</vt:lpstr>
      <vt:lpstr>Mathematics of Gas Laws</vt:lpstr>
      <vt:lpstr>Boyle’s Law Problem</vt:lpstr>
      <vt:lpstr>Sample Problem</vt:lpstr>
      <vt:lpstr>Gay-Lussac’s Law Problem</vt:lpstr>
      <vt:lpstr>Exit Slip and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210</cp:revision>
  <dcterms:created xsi:type="dcterms:W3CDTF">2015-08-11T02:33:52Z</dcterms:created>
  <dcterms:modified xsi:type="dcterms:W3CDTF">2019-10-14T16:06:49Z</dcterms:modified>
</cp:coreProperties>
</file>